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9"/>
  </p:notesMasterIdLst>
  <p:sldIdLst>
    <p:sldId id="263" r:id="rId2"/>
    <p:sldId id="309" r:id="rId3"/>
    <p:sldId id="306" r:id="rId4"/>
    <p:sldId id="308" r:id="rId5"/>
    <p:sldId id="314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310" r:id="rId16"/>
    <p:sldId id="273" r:id="rId17"/>
    <p:sldId id="274" r:id="rId18"/>
    <p:sldId id="275" r:id="rId19"/>
    <p:sldId id="276" r:id="rId20"/>
    <p:sldId id="312" r:id="rId21"/>
    <p:sldId id="277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8" r:id="rId30"/>
    <p:sldId id="287" r:id="rId31"/>
    <p:sldId id="313" r:id="rId32"/>
    <p:sldId id="289" r:id="rId33"/>
    <p:sldId id="292" r:id="rId34"/>
    <p:sldId id="294" r:id="rId35"/>
    <p:sldId id="301" r:id="rId36"/>
    <p:sldId id="302" r:id="rId37"/>
    <p:sldId id="305" r:id="rId38"/>
  </p:sldIdLst>
  <p:sldSz cx="9144000" cy="6858000" type="screen4x3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0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144" userDrawn="1">
          <p15:clr>
            <a:srgbClr val="A4A3A4"/>
          </p15:clr>
        </p15:guide>
        <p15:guide id="4" orient="horz" pos="8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4"/>
    <p:restoredTop sz="94667"/>
  </p:normalViewPr>
  <p:slideViewPr>
    <p:cSldViewPr>
      <p:cViewPr varScale="1">
        <p:scale>
          <a:sx n="63" d="100"/>
          <a:sy n="63" d="100"/>
        </p:scale>
        <p:origin x="594" y="72"/>
      </p:cViewPr>
      <p:guideLst>
        <p:guide orient="horz" pos="480"/>
        <p:guide pos="3120"/>
        <p:guide pos="144"/>
        <p:guide orient="horz" pos="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1100.44995" units="1/cm"/>
          <inkml:channelProperty channel="Y" name="resolution" value="1936.1261" units="1/cm"/>
          <inkml:channelProperty channel="F" name="resolution" value="5.68611" units="1/cm"/>
          <inkml:channelProperty channel="T" name="resolution" value="1" units="1/dev"/>
        </inkml:channelProperties>
      </inkml:inkSource>
      <inkml:timestamp xml:id="ts0" timeString="2017-09-06T06:58:03.455"/>
    </inkml:context>
    <inkml:brush xml:id="br0">
      <inkml:brushProperty name="width" value="0.05292" units="cm"/>
      <inkml:brushProperty name="height" value="0.05292" units="cm"/>
      <inkml:brushProperty name="color" value="#C00000"/>
    </inkml:brush>
  </inkml:definitions>
  <inkml:trace contextRef="#ctx0" brushRef="#br0">15513 12671 0 0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A3A00-BFF3-49BC-882F-88A2DE92E338}" type="datetimeFigureOut">
              <a:rPr lang="en-US" smtClean="0"/>
              <a:t>06-Sep-17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53F05A-22AC-4D32-8537-3211B709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2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53F05A-22AC-4D32-8537-3211B7095E4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9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26972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910880" y="182556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191088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126972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628560" y="4098240"/>
            <a:ext cx="6102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160" cy="6142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1600200" y="409824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1600200" y="1825560"/>
            <a:ext cx="9248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189576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160" cy="132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2619720" y="1825560"/>
            <a:ext cx="1895760" cy="4350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400"/>
            <a:ext cx="3886200" cy="510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The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N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eed for Communication</a:t>
            </a: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Trends and Advancements </a:t>
            </a: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What is taught in this course?</a:t>
            </a: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What is NOT taught in this course?</a:t>
            </a: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Tips and Tricks to do well</a:t>
            </a: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Text and References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Introduction to </a:t>
            </a:r>
            <a:r>
              <a:rPr lang="en-US" sz="2800" b="1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the Course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7494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0" y="990600"/>
            <a:ext cx="9143640" cy="48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/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Data Flow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2895600"/>
            <a:ext cx="7324726" cy="140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13" y="1143000"/>
            <a:ext cx="7404188" cy="1217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4876800"/>
            <a:ext cx="7324726" cy="113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24229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724400" y="1295400"/>
            <a:ext cx="39624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300" b="1" dirty="0" smtClean="0">
                <a:latin typeface="Calibri" pitchFamily="34" charset="0"/>
                <a:cs typeface="Calibri" pitchFamily="34" charset="0"/>
              </a:rPr>
              <a:t>Network: </a:t>
            </a:r>
          </a:p>
          <a:p>
            <a:pPr lvl="1"/>
            <a:r>
              <a:rPr lang="en-US" sz="2300" dirty="0" smtClean="0">
                <a:latin typeface="Calibri" pitchFamily="34" charset="0"/>
                <a:cs typeface="Calibri" pitchFamily="34" charset="0"/>
              </a:rPr>
              <a:t>Interconnection </a:t>
            </a:r>
            <a:r>
              <a:rPr lang="en-US" sz="2300" dirty="0">
                <a:latin typeface="Calibri" pitchFamily="34" charset="0"/>
                <a:cs typeface="Calibri" pitchFamily="34" charset="0"/>
              </a:rPr>
              <a:t>of a set of devices capable of </a:t>
            </a:r>
            <a:r>
              <a:rPr lang="en-US" sz="2300" dirty="0" smtClean="0">
                <a:latin typeface="Calibri" pitchFamily="34" charset="0"/>
                <a:cs typeface="Calibri" pitchFamily="34" charset="0"/>
              </a:rPr>
              <a:t>communication</a:t>
            </a:r>
          </a:p>
          <a:p>
            <a:endParaRPr lang="en-US" sz="23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00" b="1" dirty="0" smtClean="0">
                <a:latin typeface="Calibri" pitchFamily="34" charset="0"/>
                <a:cs typeface="Calibri" pitchFamily="34" charset="0"/>
              </a:rPr>
              <a:t>Host</a:t>
            </a:r>
          </a:p>
          <a:p>
            <a:pPr marL="342900" indent="-342900">
              <a:buFont typeface="Arial" charset="0"/>
              <a:buChar char="•"/>
            </a:pPr>
            <a:endParaRPr lang="en-US" sz="23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3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300" b="1" dirty="0" smtClean="0">
                <a:latin typeface="Calibri" pitchFamily="34" charset="0"/>
                <a:cs typeface="Calibri" pitchFamily="34" charset="0"/>
              </a:rPr>
              <a:t>Connecting Device</a:t>
            </a: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Networks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4686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400"/>
            <a:ext cx="3657600" cy="3733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>
                <a:latin typeface="Calibri" pitchFamily="34" charset="0"/>
                <a:cs typeface="Calibri" pitchFamily="34" charset="0"/>
              </a:rPr>
              <a:t>A network must be able to meet a certain number of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criteria:</a:t>
            </a: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Performance </a:t>
            </a:r>
          </a:p>
          <a:p>
            <a:pPr marL="914400" lvl="1" indent="-4572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Throughput </a:t>
            </a:r>
          </a:p>
          <a:p>
            <a:pPr marL="914400" lvl="1" indent="-457200">
              <a:buFont typeface="Wingdings" charset="2"/>
              <a:buChar char="ü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Delay</a:t>
            </a:r>
          </a:p>
          <a:p>
            <a:pPr marL="914400" lvl="1" indent="-457200">
              <a:buFont typeface="Wingdings" charset="2"/>
              <a:buChar char="ü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Reliability 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Security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Network Criteria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4655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760"/>
            <a:ext cx="38100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Physical Network Attributes</a:t>
            </a: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Link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Type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of Connection</a:t>
            </a:r>
          </a:p>
          <a:p>
            <a:pPr marL="914400" lvl="1" indent="-4572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Point-to-Point </a:t>
            </a:r>
          </a:p>
          <a:p>
            <a:pPr marL="914400" lvl="1" indent="-4572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Multipoint</a:t>
            </a:r>
          </a:p>
          <a:p>
            <a:pPr marL="914400" lvl="1" indent="-457200">
              <a:buFont typeface="Wingdings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Font typeface="Wingdings" charset="2"/>
              <a:buChar char="ü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Font typeface="Wingdings" charset="2"/>
              <a:buChar char="ü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Physical Structures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5212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0" y="990600"/>
            <a:ext cx="9144000" cy="411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/>
            <a:endParaRPr lang="en-US" sz="24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Physical Structures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54999"/>
            <a:ext cx="7433640" cy="965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20" y="3937430"/>
            <a:ext cx="7289800" cy="1907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07816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343400" y="990600"/>
            <a:ext cx="44958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914400" lvl="1" indent="-457200">
              <a:buFont typeface="Wingdings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Physical Layout of Network</a:t>
            </a:r>
          </a:p>
          <a:p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Links + Nodes = Topology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Physical Topologies: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Mesh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Star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Bus 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Ring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Font typeface="Wingdings" charset="2"/>
              <a:buChar char="ü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Font typeface="Wingdings" charset="2"/>
              <a:buChar char="ü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Physical </a:t>
            </a:r>
            <a:r>
              <a:rPr lang="en-US" sz="2800" b="1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Topologies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410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0" y="990600"/>
            <a:ext cx="9143640" cy="48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/>
            <a:endParaRPr lang="en-US" sz="24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Physical </a:t>
            </a:r>
            <a:r>
              <a:rPr lang="en-US" sz="2800" b="1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Topologies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362200"/>
            <a:ext cx="6389687" cy="217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5118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Mesh Topology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0" y="990600"/>
            <a:ext cx="9143640" cy="48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/>
            <a:endParaRPr lang="en-US" sz="24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6477000" cy="4810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47915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Star Topology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0" y="990600"/>
            <a:ext cx="9143640" cy="48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/>
            <a:endParaRPr lang="en-US" sz="24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05000"/>
            <a:ext cx="7754937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77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Bus Topology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895600"/>
            <a:ext cx="7772400" cy="125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638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400"/>
            <a:ext cx="3733800" cy="5105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 lnSpcReduction="10000"/>
          </a:bodyPr>
          <a:lstStyle/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Communication: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Sharing of Information (Local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or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remote)</a:t>
            </a: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Telecommunications: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Communication at a Distance (includes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telephony, telegraph, and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television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etc.)</a:t>
            </a:r>
          </a:p>
          <a:p>
            <a:endParaRPr lang="en-US" sz="2400" dirty="0">
              <a:latin typeface="Calibri" pitchFamily="34" charset="0"/>
              <a:cs typeface="Calibri" pitchFamily="34" charset="0"/>
            </a:endParaRPr>
          </a:p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Data communications: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Exchange </a:t>
            </a:r>
            <a:r>
              <a:rPr lang="en-US" sz="2400" dirty="0">
                <a:latin typeface="Calibri" pitchFamily="34" charset="0"/>
                <a:cs typeface="Calibri" pitchFamily="34" charset="0"/>
              </a:rPr>
              <a:t>of data between two devices via some form of transmission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media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Introduction to Data Communications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4874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Ring Topology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133601"/>
            <a:ext cx="776070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629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876800" y="1219200"/>
            <a:ext cx="41910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Network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classification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: </a:t>
            </a: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Size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Geographical </a:t>
            </a: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    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Coverage 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Ownership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Local Area Networks </a:t>
            </a:r>
          </a:p>
          <a:p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    (LANs)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Wide Area Networks (WANs)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Networks Types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7161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760"/>
            <a:ext cx="36576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Usually Privately owned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Connects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some hosts in a single office, building, or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campus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Can be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as simple as two PCs and a printer in someone’s home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office</a:t>
            </a:r>
          </a:p>
          <a:p>
            <a:pPr marL="342900" indent="-342900">
              <a:buFont typeface="Arial" charset="0"/>
              <a:buChar char="•"/>
            </a:pPr>
            <a:endParaRPr lang="en-US" sz="1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Can extend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throughout a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company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Host Address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Local Area Networks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1651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Local Area Networks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975" y="1295400"/>
            <a:ext cx="6505575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429000"/>
            <a:ext cx="5067300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00" y="3859213"/>
            <a:ext cx="1765300" cy="200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3875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760"/>
            <a:ext cx="37338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itchFamily="34" charset="0"/>
                <a:cs typeface="Calibri" pitchFamily="34" charset="0"/>
              </a:rPr>
              <a:t>W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ider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geographical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span than a LAN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Spans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a town, a state, a country, or even the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world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Interconnects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connecting devices such as switches, routers, or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modems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itchFamily="34" charset="0"/>
                <a:cs typeface="Calibri" pitchFamily="34" charset="0"/>
              </a:rPr>
              <a:t>N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ormally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created and run by communication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companies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Wide Area Network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5810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400"/>
            <a:ext cx="36576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Point-to-Point WAN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Switched WAN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Internetwork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Wide Area Network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722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Point-to-Point WANs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0" y="990600"/>
            <a:ext cx="9143640" cy="48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/>
            <a:endParaRPr lang="en-US" sz="2400" b="1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2743200"/>
            <a:ext cx="7654925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988" y="4191000"/>
            <a:ext cx="31115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47819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Switched WANs</a:t>
            </a:r>
            <a:endParaRPr lang="en-US" sz="2800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66800"/>
            <a:ext cx="7237412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937" y="5054600"/>
            <a:ext cx="2954338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916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Internetwork</a:t>
            </a:r>
            <a:endParaRPr lang="en-US" sz="2800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" y="2508250"/>
            <a:ext cx="2908300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12" y="2508250"/>
            <a:ext cx="2935288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337" y="2786062"/>
            <a:ext cx="24193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462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760"/>
            <a:ext cx="37338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Switching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Circuit-Switched Network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Packet- Switched Network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Switching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65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 Simple Communication Model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44"/>
          <a:stretch>
            <a:fillRect/>
          </a:stretch>
        </p:blipFill>
        <p:spPr bwMode="auto">
          <a:xfrm>
            <a:off x="868680" y="1371600"/>
            <a:ext cx="7554623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7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17727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Circuit Switched Network</a:t>
            </a:r>
            <a:endParaRPr lang="en-US" sz="2800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908300"/>
            <a:ext cx="166577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628463"/>
            <a:ext cx="3962400" cy="119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40" y="2832100"/>
            <a:ext cx="160106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513" y="1700213"/>
            <a:ext cx="30368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161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4474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Packet Switched </a:t>
            </a:r>
            <a:r>
              <a:rPr lang="en-US" sz="2800" b="1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Network</a:t>
            </a:r>
            <a:endParaRPr lang="en-US" sz="2800" spc="-1" dirty="0"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00000"/>
              </a:lnSpc>
            </a:pP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08" y="3092450"/>
            <a:ext cx="2162572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359" y="3092450"/>
            <a:ext cx="2114146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355" y="3979397"/>
            <a:ext cx="2947578" cy="8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693863"/>
            <a:ext cx="300513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702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400"/>
            <a:ext cx="3657600" cy="274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An internet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(note the lowercase i) is two or more networks that can communicate with each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other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>
                <a:latin typeface="Calibri" pitchFamily="34" charset="0"/>
                <a:cs typeface="Calibri" pitchFamily="34" charset="0"/>
              </a:rPr>
              <a:t>The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Internet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(uppercase I ), and is composed of thousands of interconnected networks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Accessing the Internet 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The Internet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9997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The Internet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135312"/>
            <a:ext cx="4994275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25" y="2616200"/>
            <a:ext cx="3554412" cy="112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4046537"/>
            <a:ext cx="581342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7" y="4659312"/>
            <a:ext cx="8215313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12" y="1285875"/>
            <a:ext cx="5991225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" y="2297112"/>
            <a:ext cx="327660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37" y="3135312"/>
            <a:ext cx="2201863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75758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400"/>
            <a:ext cx="38862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Telegraph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and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Telephone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networks, before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1960: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>
                <a:latin typeface="Calibri" pitchFamily="34" charset="0"/>
                <a:cs typeface="Calibri" pitchFamily="34" charset="0"/>
              </a:rPr>
              <a:t>C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onstant-rate communication only</a:t>
            </a:r>
          </a:p>
          <a:p>
            <a:pPr marL="800100" lvl="1" indent="-342900">
              <a:buFont typeface="Wingdings" charset="2"/>
              <a:buChar char="ü"/>
            </a:pP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ARPANET- Packet Switched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Birth of the Internet &amp;TCP/IP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MILNET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CSNET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NSFNET</a:t>
            </a:r>
          </a:p>
          <a:p>
            <a:pPr marL="342900" indent="-342900">
              <a:buFont typeface="Arial" charset="0"/>
              <a:buChar char="•"/>
            </a:pPr>
            <a:endParaRPr lang="en-US" sz="12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Internet Today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Internet History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16111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1295400"/>
            <a:ext cx="3657600" cy="4876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Internet draft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Request for Comments (RFC)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Proposed Standard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Draft Standard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Internet Standard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Historic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Experimental</a:t>
            </a:r>
          </a:p>
          <a:p>
            <a:pPr marL="800100" lvl="1" indent="-342900">
              <a:buFont typeface="Wingdings" charset="2"/>
              <a:buChar char="ü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Informational</a:t>
            </a:r>
          </a:p>
          <a:p>
            <a:pPr marL="800100" lvl="1" indent="-342900">
              <a:buFont typeface="Wingdings" charset="2"/>
              <a:buChar char="ü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Internet </a:t>
            </a: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Standards and Administration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9424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0" y="990600"/>
            <a:ext cx="9144000" cy="715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/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Internet Standards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6520"/>
            <a:ext cx="8021637" cy="41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42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Internet Administration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7400"/>
            <a:ext cx="7291388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3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5029200" y="1219200"/>
            <a:ext cx="3962400" cy="49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Effectiveness of a Data Communication System:</a:t>
            </a:r>
          </a:p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Delivery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Accuracy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Timeliness 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Jitter</a:t>
            </a:r>
          </a:p>
          <a:p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Characteristics of a Data Communication System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6048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0" y="50844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/>
            <a:r>
              <a:rPr lang="en-US" sz="2800" b="1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Characteristics of a Data Communication System</a:t>
            </a:r>
            <a:endParaRPr lang="en-US" sz="2800" spc="-1" dirty="0">
              <a:latin typeface="Calibri" pitchFamily="34" charset="0"/>
              <a:cs typeface="Calibri" pitchFamily="34" charset="0"/>
            </a:endParaRPr>
          </a:p>
          <a:p>
            <a:pPr algn="ctr">
              <a:lnSpc>
                <a:spcPct val="100000"/>
              </a:lnSpc>
            </a:pP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55"/>
          <a:stretch>
            <a:fillRect/>
          </a:stretch>
        </p:blipFill>
        <p:spPr bwMode="auto">
          <a:xfrm>
            <a:off x="807211" y="1676400"/>
            <a:ext cx="7559549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7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88680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6576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r>
              <a:rPr lang="en-US" sz="2400" b="1" dirty="0">
                <a:latin typeface="Calibri" pitchFamily="34" charset="0"/>
                <a:cs typeface="Calibri" pitchFamily="34" charset="0"/>
              </a:rPr>
              <a:t>A data communications system has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five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components</a:t>
            </a:r>
            <a:endParaRPr lang="en-US" sz="24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Components of a Data Communication system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451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0" y="990600"/>
            <a:ext cx="9144000" cy="487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algn="ctr"/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Components of Data Communication system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909763"/>
            <a:ext cx="2216150" cy="154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13" y="1909763"/>
            <a:ext cx="2224087" cy="154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3606800"/>
            <a:ext cx="305117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563" y="4343400"/>
            <a:ext cx="1290637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3" y="4754563"/>
            <a:ext cx="60452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343400"/>
            <a:ext cx="1290638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" name="Ink 1"/>
              <p14:cNvContentPartPr/>
              <p14:nvPr/>
            </p14:nvContentPartPr>
            <p14:xfrm>
              <a:off x="5584680" y="4561560"/>
              <a:ext cx="360" cy="36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82160" y="4559040"/>
                <a:ext cx="5400" cy="5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54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5181600" y="1008927"/>
            <a:ext cx="3657600" cy="5638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Forms of Information</a:t>
            </a: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Text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Numbers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Images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Audio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Video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Data </a:t>
            </a:r>
            <a:r>
              <a:rPr lang="en-US" sz="2800" b="1" strike="noStrike" spc="-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Representation and Data Flow</a:t>
            </a:r>
            <a:endParaRPr lang="en-US" sz="2800" b="0" strike="noStrike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55464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2"/>
          <p:cNvSpPr/>
          <p:nvPr/>
        </p:nvSpPr>
        <p:spPr>
          <a:xfrm>
            <a:off x="4953000" y="990600"/>
            <a:ext cx="3657600" cy="495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Data Flow between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two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devices:</a:t>
            </a:r>
          </a:p>
          <a:p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Simplex</a:t>
            </a:r>
            <a:endParaRPr lang="en-US" sz="2400" b="1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Half-Duplex</a:t>
            </a:r>
          </a:p>
          <a:p>
            <a:pPr marL="457200" indent="-457200">
              <a:buFont typeface="Arial" charset="0"/>
              <a:buChar char="•"/>
            </a:pP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Full-Duplex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ustomShape 1"/>
          <p:cNvSpPr/>
          <p:nvPr/>
        </p:nvSpPr>
        <p:spPr>
          <a:xfrm>
            <a:off x="0" y="295080"/>
            <a:ext cx="9143640" cy="69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800" b="1" spc="-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Data Representation and Data Flow</a:t>
            </a:r>
            <a:endParaRPr lang="en-US" sz="2800" spc="-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90073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3210</TotalTime>
  <Words>458</Words>
  <Application>Microsoft Office PowerPoint</Application>
  <PresentationFormat>On-screen Show (4:3)</PresentationFormat>
  <Paragraphs>184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DejaVu Sans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Mubasher Hussain</dc:creator>
  <cp:lastModifiedBy>Administrator</cp:lastModifiedBy>
  <cp:revision>71</cp:revision>
  <dcterms:created xsi:type="dcterms:W3CDTF">2017-07-28T06:00:57Z</dcterms:created>
  <dcterms:modified xsi:type="dcterms:W3CDTF">2017-09-06T12:04:35Z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10</vt:i4>
  </property>
</Properties>
</file>