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9"/>
  </p:notesMasterIdLst>
  <p:sldIdLst>
    <p:sldId id="310" r:id="rId2"/>
    <p:sldId id="312" r:id="rId3"/>
    <p:sldId id="313" r:id="rId4"/>
    <p:sldId id="315" r:id="rId5"/>
    <p:sldId id="346" r:id="rId6"/>
    <p:sldId id="317" r:id="rId7"/>
    <p:sldId id="319" r:id="rId8"/>
    <p:sldId id="320" r:id="rId9"/>
    <p:sldId id="322" r:id="rId10"/>
    <p:sldId id="324" r:id="rId11"/>
    <p:sldId id="325" r:id="rId12"/>
    <p:sldId id="347" r:id="rId13"/>
    <p:sldId id="328" r:id="rId14"/>
    <p:sldId id="350" r:id="rId15"/>
    <p:sldId id="354" r:id="rId16"/>
    <p:sldId id="355" r:id="rId17"/>
    <p:sldId id="330" r:id="rId18"/>
    <p:sldId id="331" r:id="rId19"/>
    <p:sldId id="332" r:id="rId20"/>
    <p:sldId id="334" r:id="rId21"/>
    <p:sldId id="339" r:id="rId22"/>
    <p:sldId id="341" r:id="rId23"/>
    <p:sldId id="342" r:id="rId24"/>
    <p:sldId id="348" r:id="rId25"/>
    <p:sldId id="345" r:id="rId26"/>
    <p:sldId id="349" r:id="rId27"/>
    <p:sldId id="351" r:id="rId28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5280" userDrawn="1">
          <p15:clr>
            <a:srgbClr val="A4A3A4"/>
          </p15:clr>
        </p15:guide>
        <p15:guide id="4" orient="horz" pos="624" userDrawn="1">
          <p15:clr>
            <a:srgbClr val="A4A3A4"/>
          </p15:clr>
        </p15:guide>
        <p15:guide id="5" orient="horz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8"/>
    <p:restoredTop sz="94675"/>
  </p:normalViewPr>
  <p:slideViewPr>
    <p:cSldViewPr>
      <p:cViewPr>
        <p:scale>
          <a:sx n="76" d="100"/>
          <a:sy n="76" d="100"/>
        </p:scale>
        <p:origin x="-1200" y="-72"/>
      </p:cViewPr>
      <p:guideLst>
        <p:guide orient="horz" pos="480"/>
        <p:guide orient="horz" pos="624"/>
        <p:guide orient="horz" pos="3888"/>
        <p:guide pos="3120"/>
        <p:guide pos="52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0D31D-920A-B640-A95F-FFF13091C827}" type="datetimeFigureOut">
              <a:rPr lang="en-US" smtClean="0"/>
              <a:t>4/17/2018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E057D-17F1-C043-9F54-DF8477131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2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E057D-17F1-C043-9F54-DF84771316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33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emf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Layering - Introduction</a:t>
            </a:r>
            <a:endParaRPr lang="en-US" sz="3000" b="1" i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724400" y="990600"/>
            <a:ext cx="4114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Protocol</a:t>
            </a:r>
          </a:p>
          <a:p>
            <a:pPr lvl="1"/>
            <a:r>
              <a:rPr lang="en-US" sz="2400" dirty="0">
                <a:latin typeface="Calibri" pitchFamily="34" charset="0"/>
                <a:cs typeface="Calibri" pitchFamily="34" charset="0"/>
              </a:rPr>
              <a:t>R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ules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that both the sender and receiver and all intermediate devices need to follow to be able to communicate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effectively</a:t>
            </a:r>
          </a:p>
          <a:p>
            <a:pPr lvl="1"/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Protocol Layering</a:t>
            </a:r>
          </a:p>
          <a:p>
            <a:pPr lvl="1"/>
            <a:r>
              <a:rPr lang="en-US" sz="2400" dirty="0" smtClean="0">
                <a:latin typeface="Calibri" pitchFamily="34" charset="0"/>
                <a:cs typeface="Calibri" pitchFamily="34" charset="0"/>
              </a:rPr>
              <a:t>Simple Communication: only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one simple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protocol</a:t>
            </a:r>
          </a:p>
          <a:p>
            <a:pPr lvl="1"/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en-US" sz="2400" dirty="0" smtClean="0">
                <a:latin typeface="Calibri" pitchFamily="34" charset="0"/>
                <a:cs typeface="Calibri" pitchFamily="34" charset="0"/>
              </a:rPr>
              <a:t>Complex Communication,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we need a protocol at each layer, or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Protocol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L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ayering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0064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Suite - Layered </a:t>
            </a:r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Architecture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4" y="1226527"/>
            <a:ext cx="7223126" cy="156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81" y="1602426"/>
            <a:ext cx="5388326" cy="1519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37013"/>
            <a:ext cx="6991350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5" y="3689350"/>
            <a:ext cx="6958013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81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Suite </a:t>
            </a:r>
            <a:r>
              <a:rPr lang="mr-IN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Function of Layers 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953000" y="1219200"/>
            <a:ext cx="36000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Logical Connections between TCP/IP Layers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9976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Suite </a:t>
            </a:r>
            <a:r>
              <a:rPr lang="mr-IN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Function of Layers 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4497388"/>
            <a:ext cx="7142163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7" y="1964150"/>
            <a:ext cx="7318376" cy="196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2668588"/>
            <a:ext cx="5818187" cy="1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2362200"/>
            <a:ext cx="5818187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594" y="2986057"/>
            <a:ext cx="4876700" cy="1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300413"/>
            <a:ext cx="269240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50" y="3300413"/>
            <a:ext cx="26908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3657600"/>
            <a:ext cx="2690813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657600"/>
            <a:ext cx="2690812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547938" y="1701800"/>
            <a:ext cx="4125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2800"/>
              <a:t>Logical</a:t>
            </a:r>
            <a:r>
              <a:rPr lang="en-US" altLang="en-US"/>
              <a:t> connections</a:t>
            </a:r>
          </a:p>
        </p:txBody>
      </p:sp>
    </p:spTree>
    <p:extLst>
      <p:ext uri="{BB962C8B-B14F-4D97-AF65-F5344CB8AC3E}">
        <p14:creationId xmlns:p14="http://schemas.microsoft.com/office/powerpoint/2010/main" val="18065457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2111451"/>
            <a:ext cx="7231062" cy="303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948" y="2695824"/>
            <a:ext cx="5427868" cy="281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5154613"/>
            <a:ext cx="2663825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4343400"/>
            <a:ext cx="26638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3810000"/>
            <a:ext cx="26638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810000"/>
            <a:ext cx="26638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4343400"/>
            <a:ext cx="2663825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5154613"/>
            <a:ext cx="2663825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2528888"/>
            <a:ext cx="5672138" cy="10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3048000"/>
            <a:ext cx="5672138" cy="10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52525"/>
            <a:ext cx="543401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317875" y="2144713"/>
            <a:ext cx="2311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(messages)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667000" y="2700338"/>
            <a:ext cx="3613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(segment or user datagram)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25613" y="3463925"/>
            <a:ext cx="23574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(datagram)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870075" y="4035425"/>
            <a:ext cx="2068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(frame)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960563" y="4822825"/>
            <a:ext cx="1889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(bits)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967288" y="3435350"/>
            <a:ext cx="2355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(datagram)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111750" y="4035425"/>
            <a:ext cx="2066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(frame)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200650" y="4800600"/>
            <a:ext cx="1889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1pPr>
            <a:lvl2pPr marL="742950" indent="-28575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2pPr>
            <a:lvl3pPr marL="11430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3pPr>
            <a:lvl4pPr marL="16002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4pPr>
            <a:lvl5pPr marL="2057400" indent="-228600"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Baby Kruffy" charset="0"/>
                <a:ea typeface="Arial" charset="0"/>
                <a:cs typeface="Arial" charset="0"/>
              </a:defRPr>
            </a:lvl9pPr>
          </a:lstStyle>
          <a:p>
            <a:pPr eaLnBrk="0" hangingPunct="0"/>
            <a:r>
              <a:rPr lang="en-US" altLang="en-US" sz="1400" i="0">
                <a:latin typeface="Times New Roman" charset="0"/>
                <a:ea typeface="Times New Roman" charset="0"/>
                <a:cs typeface="Times New Roman" charset="0"/>
              </a:rPr>
              <a:t>Identical objects (bits)</a:t>
            </a:r>
          </a:p>
        </p:txBody>
      </p:sp>
      <p:sp>
        <p:nvSpPr>
          <p:cNvPr id="24" name="CustomShape 1"/>
          <p:cNvSpPr/>
          <p:nvPr/>
        </p:nvSpPr>
        <p:spPr>
          <a:xfrm>
            <a:off x="36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Suite </a:t>
            </a:r>
            <a:r>
              <a:rPr lang="mr-IN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Function of Layers 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3896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Suite </a:t>
            </a:r>
            <a:r>
              <a:rPr lang="mr-IN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–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Layer Description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8"/>
          <a:stretch/>
        </p:blipFill>
        <p:spPr bwMode="auto">
          <a:xfrm>
            <a:off x="685800" y="1508124"/>
            <a:ext cx="35417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8"/>
          <a:stretch/>
        </p:blipFill>
        <p:spPr bwMode="auto">
          <a:xfrm>
            <a:off x="685800" y="2479674"/>
            <a:ext cx="35417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8" t="-4141"/>
          <a:stretch/>
        </p:blipFill>
        <p:spPr bwMode="auto">
          <a:xfrm>
            <a:off x="685800" y="3429000"/>
            <a:ext cx="3541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8"/>
          <a:stretch/>
        </p:blipFill>
        <p:spPr bwMode="auto">
          <a:xfrm>
            <a:off x="685800" y="4422774"/>
            <a:ext cx="3541713" cy="53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8"/>
          <a:stretch/>
        </p:blipFill>
        <p:spPr bwMode="auto">
          <a:xfrm>
            <a:off x="685800" y="5394324"/>
            <a:ext cx="35417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7449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7540" r="9977" b="16865"/>
          <a:stretch/>
        </p:blipFill>
        <p:spPr bwMode="auto">
          <a:xfrm>
            <a:off x="0" y="533400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3299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5" t="6250" r="9597"/>
          <a:stretch/>
        </p:blipFill>
        <p:spPr bwMode="auto">
          <a:xfrm>
            <a:off x="0" y="0"/>
            <a:ext cx="106402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141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Encapsulation &amp; </a:t>
            </a:r>
            <a:r>
              <a:rPr lang="en-US" sz="30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Decapsulation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3000" y="1219200"/>
            <a:ext cx="38286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Important Concept in Internet Protocol Layering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Layer Header </a:t>
            </a:r>
          </a:p>
        </p:txBody>
      </p:sp>
    </p:spTree>
    <p:extLst>
      <p:ext uri="{BB962C8B-B14F-4D97-AF65-F5344CB8AC3E}">
        <p14:creationId xmlns:p14="http://schemas.microsoft.com/office/powerpoint/2010/main" val="513783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Encapsulation &amp; </a:t>
            </a:r>
            <a:r>
              <a:rPr lang="en-US" sz="30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Decapsulation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3176588"/>
            <a:ext cx="860425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176588"/>
            <a:ext cx="1063625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2" y="4084638"/>
            <a:ext cx="704850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29075"/>
            <a:ext cx="1158875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4470400"/>
            <a:ext cx="1104900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87" y="4475163"/>
            <a:ext cx="1090613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7" y="4017963"/>
            <a:ext cx="11350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87" y="1801813"/>
            <a:ext cx="3582988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2" y="3810000"/>
            <a:ext cx="4573588" cy="17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9456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Addressing in TCP/IP Protocol Suite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2999" y="1139142"/>
            <a:ext cx="3744592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Every communication needs at least two addresses: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Source Address &amp;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Destination Address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52999" y="3516402"/>
            <a:ext cx="40260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Addressing by Layer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Physical Layer is an exception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129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Layering</a:t>
            </a:r>
            <a:r>
              <a:rPr lang="en-US" sz="3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Example Scenario 1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2571750"/>
            <a:ext cx="7580312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344" y="3719513"/>
            <a:ext cx="4794588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28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Addressing in TCP/IP Protocol Suite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85862"/>
            <a:ext cx="6235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71662"/>
            <a:ext cx="523716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43212"/>
            <a:ext cx="73914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3814762"/>
            <a:ext cx="6462712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63" y="4786312"/>
            <a:ext cx="6408737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5757862"/>
            <a:ext cx="3822700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9422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The Open System Interconnection (OSI) Model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876800" y="1219200"/>
            <a:ext cx="39048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International Organization for Standardization (ISO)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ISO established in 1947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Close to three-fourths of countries represented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Introduced OSI Model in late 1970s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OSI: a 7-Layer Model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100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The Open System Interconnection (OSI) Model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7181850" cy="487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19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OSI Model vs TCP/IP Protocol suite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4800600" y="1219200"/>
            <a:ext cx="39048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Two Layers of OSI missing from TCP/IP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Application (TCP/IP) = Application + Presentation + Session (OSI)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899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OSI Model vs TCP/IP Protocol suite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7416800" cy="459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78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Lack of OSI Model’s Success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3001" y="838200"/>
            <a:ext cx="3733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Three reasons OSI did not replace TCP/IP: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OSI was completed when TCP/IP was fully in place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Some layers in OSI not fully defined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Performance of TCP/IP better than that of OSI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4681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Data Communication versus Computer Networks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5" t="-1" r="28082" b="449"/>
          <a:stretch/>
        </p:blipFill>
        <p:spPr bwMode="auto">
          <a:xfrm>
            <a:off x="5105400" y="1447800"/>
            <a:ext cx="3124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28716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Data Communication versus Computer Networks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570855" y="1143000"/>
            <a:ext cx="41334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smtClean="0">
                <a:latin typeface="Calibri" pitchFamily="34" charset="0"/>
                <a:cs typeface="Calibri" pitchFamily="34" charset="0"/>
              </a:rPr>
              <a:t>Analog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&amp; Digital Transmission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Transmission Media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Switching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Error Detection and Correction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Media Access and Data Link Control 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Wired and Wireless LANs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5" t="-1" r="28082" b="449"/>
          <a:stretch/>
        </p:blipFill>
        <p:spPr bwMode="auto">
          <a:xfrm>
            <a:off x="838200" y="1447800"/>
            <a:ext cx="3124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8745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Layering</a:t>
            </a:r>
            <a:r>
              <a:rPr lang="en-US" sz="3000" b="1" i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 Example Scenario 2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20838"/>
            <a:ext cx="2209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59138"/>
            <a:ext cx="220980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5175"/>
            <a:ext cx="220980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5" y="1620838"/>
            <a:ext cx="22510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5" y="4575175"/>
            <a:ext cx="225107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5" y="3259138"/>
            <a:ext cx="225107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325" y="2078038"/>
            <a:ext cx="4179888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346450"/>
            <a:ext cx="4179888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97400"/>
            <a:ext cx="424815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36825"/>
            <a:ext cx="6172200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8" y="5486400"/>
            <a:ext cx="3895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84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</a:t>
            </a:r>
            <a:r>
              <a:rPr lang="en-US" sz="28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Layering - </a:t>
            </a:r>
            <a:r>
              <a:rPr 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Advantages and Disadvantages 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800600" y="1036680"/>
            <a:ext cx="4495800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Advantages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Modularity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Separation of Service &amp; Implementation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Reduced Complexity &amp; </a:t>
            </a:r>
          </a:p>
          <a:p>
            <a:pPr lvl="1"/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   Cost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lvl="1"/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Disadvantages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None Really!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944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Layering - Principles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705713" y="1219200"/>
            <a:ext cx="40572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Two Principles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Bidirectional Communication </a:t>
            </a:r>
            <a:r>
              <a:rPr lang="en-US" sz="2400" dirty="0" smtClean="0">
                <a:latin typeface="Calibri" pitchFamily="34" charset="0"/>
                <a:cs typeface="Calibri" pitchFamily="34" charset="0"/>
                <a:sym typeface="Wingdings"/>
              </a:rPr>
              <a:t> Each Layer performs two opposite tasks in each direction</a:t>
            </a: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lvl="1"/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Two objects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under each layer at both sites should be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identical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351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Layering - Logical Connections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4953000" y="1219200"/>
            <a:ext cx="39048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Logical Connections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Imaginary connection between each layer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82653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Protocol Layering 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620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19475"/>
            <a:ext cx="76200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876800"/>
            <a:ext cx="76200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06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Suite</a:t>
            </a:r>
          </a:p>
        </p:txBody>
      </p:sp>
      <p:sp>
        <p:nvSpPr>
          <p:cNvPr id="4" name="CustomShape 2"/>
          <p:cNvSpPr/>
          <p:nvPr/>
        </p:nvSpPr>
        <p:spPr>
          <a:xfrm>
            <a:off x="4953000" y="1219200"/>
            <a:ext cx="3904887" cy="475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TCP/IP Protocol Suite</a:t>
            </a:r>
          </a:p>
          <a:p>
            <a:pPr marL="342900" indent="-342900">
              <a:buFont typeface="Arial" charset="0"/>
              <a:buChar char="•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Protocol suite used in Internet today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Each Layer provides specific functionality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Hierarchical Protocol 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Presented in 1973 and chosen to be the official protocol of Internet in 1983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77465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TCP/IP Protocol Suite</a:t>
            </a:r>
            <a:endParaRPr lang="en-US" sz="3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84300"/>
            <a:ext cx="82661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55850"/>
            <a:ext cx="82661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27400"/>
            <a:ext cx="82661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98950"/>
            <a:ext cx="82661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270500"/>
            <a:ext cx="826611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6261100"/>
            <a:ext cx="696436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8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2097</TotalTime>
  <Words>434</Words>
  <Application>Microsoft Office PowerPoint</Application>
  <PresentationFormat>On-screen Show (4:3)</PresentationFormat>
  <Paragraphs>115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Muhammad Saqib Javed</cp:lastModifiedBy>
  <cp:revision>64</cp:revision>
  <dcterms:created xsi:type="dcterms:W3CDTF">2017-07-28T06:00:57Z</dcterms:created>
  <dcterms:modified xsi:type="dcterms:W3CDTF">2018-04-17T09:16:36Z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